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pn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22"/>
  </p:notesMasterIdLst>
  <p:handoutMasterIdLst>
    <p:handoutMasterId r:id="rId23"/>
  </p:handoutMasterIdLst>
  <p:sldIdLst>
    <p:sldId id="500" r:id="rId2"/>
    <p:sldId id="542" r:id="rId3"/>
    <p:sldId id="577" r:id="rId4"/>
    <p:sldId id="544" r:id="rId5"/>
    <p:sldId id="546" r:id="rId6"/>
    <p:sldId id="548" r:id="rId7"/>
    <p:sldId id="586" r:id="rId8"/>
    <p:sldId id="566" r:id="rId9"/>
    <p:sldId id="587" r:id="rId10"/>
    <p:sldId id="590" r:id="rId11"/>
    <p:sldId id="589" r:id="rId12"/>
    <p:sldId id="588" r:id="rId13"/>
    <p:sldId id="591" r:id="rId14"/>
    <p:sldId id="592" r:id="rId15"/>
    <p:sldId id="575" r:id="rId16"/>
    <p:sldId id="576" r:id="rId17"/>
    <p:sldId id="593" r:id="rId18"/>
    <p:sldId id="568" r:id="rId19"/>
    <p:sldId id="560" r:id="rId20"/>
    <p:sldId id="583" r:id="rId21"/>
  </p:sldIdLst>
  <p:sldSz cx="12195175" cy="6859588"/>
  <p:notesSz cx="6797675" cy="9874250"/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489" userDrawn="1">
          <p15:clr>
            <a:srgbClr val="A4A3A4"/>
          </p15:clr>
        </p15:guide>
        <p15:guide id="4" orient="horz" pos="3001" userDrawn="1">
          <p15:clr>
            <a:srgbClr val="A4A3A4"/>
          </p15:clr>
        </p15:guide>
        <p15:guide id="5" pos="7478">
          <p15:clr>
            <a:srgbClr val="A4A3A4"/>
          </p15:clr>
        </p15:guide>
        <p15:guide id="6" pos="205">
          <p15:clr>
            <a:srgbClr val="A4A3A4"/>
          </p15:clr>
        </p15:guide>
        <p15:guide id="7" pos="3849">
          <p15:clr>
            <a:srgbClr val="A4A3A4"/>
          </p15:clr>
        </p15:guide>
        <p15:guide id="8" pos="4708">
          <p15:clr>
            <a:srgbClr val="A4A3A4"/>
          </p15:clr>
        </p15:guide>
        <p15:guide id="9" pos="4812">
          <p15:clr>
            <a:srgbClr val="A4A3A4"/>
          </p15:clr>
        </p15:guide>
        <p15:guide id="10" pos="2865">
          <p15:clr>
            <a:srgbClr val="A4A3A4"/>
          </p15:clr>
        </p15:guide>
        <p15:guide id="11" pos="29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351">
          <p15:clr>
            <a:srgbClr val="A4A3A4"/>
          </p15:clr>
        </p15:guide>
        <p15:guide id="3" pos="39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nebrook, Shannon" initials="SS" lastIdx="7" clrIdx="0"/>
  <p:cmAuthor id="2" name="Volha Chekun" initials="VC" lastIdx="36" clrIdx="1">
    <p:extLst>
      <p:ext uri="{19B8F6BF-5375-455C-9EA6-DF929625EA0E}">
        <p15:presenceInfo xmlns:p15="http://schemas.microsoft.com/office/powerpoint/2012/main" userId="S-1-5-21-307287956-644454935-2370743088-19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4E2E2"/>
    <a:srgbClr val="F0AB00"/>
    <a:srgbClr val="003283"/>
    <a:srgbClr val="FF0000"/>
    <a:srgbClr val="666666"/>
    <a:srgbClr val="2B3F7B"/>
    <a:srgbClr val="9C277B"/>
    <a:srgbClr val="D4652D"/>
    <a:srgbClr val="9E3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991" autoAdjust="0"/>
  </p:normalViewPr>
  <p:slideViewPr>
    <p:cSldViewPr snapToGrid="0" showGuides="1">
      <p:cViewPr varScale="1">
        <p:scale>
          <a:sx n="96" d="100"/>
          <a:sy n="96" d="100"/>
        </p:scale>
        <p:origin x="712" y="37"/>
      </p:cViewPr>
      <p:guideLst>
        <p:guide orient="horz" pos="1489"/>
        <p:guide orient="horz" pos="3001"/>
        <p:guide pos="7478"/>
        <p:guide pos="205"/>
        <p:guide pos="3849"/>
        <p:guide pos="4708"/>
        <p:guide pos="4812"/>
        <p:guide pos="2865"/>
        <p:guide pos="29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4200" y="-82"/>
      </p:cViewPr>
      <p:guideLst>
        <p:guide orient="horz" pos="3110"/>
        <p:guide pos="351"/>
        <p:guide pos="39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26008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‹#›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7213" y="661988"/>
            <a:ext cx="5715000" cy="3214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4171" y="4548205"/>
            <a:ext cx="5709333" cy="46966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31497" y="9627396"/>
            <a:ext cx="934681" cy="221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7D8C2C35-2B8A-446E-BEC0-FD36716C29A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1088776" rtl="0" eaLnBrk="1" latinLnBrk="0" hangingPunct="1">
      <a:buClr>
        <a:schemeClr val="accent1"/>
      </a:buClr>
      <a:buSzPct val="100000"/>
      <a:buFont typeface="Wingdings" pitchFamily="2" charset="2"/>
      <a:buChar char="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7188" indent="-176213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7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397" y="1122623"/>
            <a:ext cx="9146381" cy="2388153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397" y="3602872"/>
            <a:ext cx="9146381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91" indent="0" algn="ctr">
              <a:buNone/>
              <a:defRPr sz="20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04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11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7172" y="365209"/>
            <a:ext cx="2629585" cy="581318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418" y="365209"/>
            <a:ext cx="7736314" cy="581318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9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with picture - shor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9" y="324075"/>
            <a:ext cx="10620000" cy="923330"/>
          </a:xfr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7999" y="1512000"/>
            <a:ext cx="10620000" cy="276999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dirty="0"/>
              <a:t>Speaker’s Name, SAP / Month 00, 2016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9" y="2115530"/>
            <a:ext cx="1477566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7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1691078"/>
            <a:ext cx="11545200" cy="4392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7579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8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070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2067" y="1710134"/>
            <a:ext cx="10518338" cy="2853398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2067" y="4590526"/>
            <a:ext cx="10518338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7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46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418" y="1826048"/>
            <a:ext cx="5182949" cy="4352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3808" y="1826048"/>
            <a:ext cx="5182949" cy="4352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502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365210"/>
            <a:ext cx="10518338" cy="132587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007" y="1681552"/>
            <a:ext cx="5159130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007" y="2505655"/>
            <a:ext cx="5159130" cy="3685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3807" y="1681552"/>
            <a:ext cx="5184538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3807" y="2505655"/>
            <a:ext cx="5184538" cy="3685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209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757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065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94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 marL="0" indent="0">
              <a:buNone/>
              <a:defRPr sz="3201"/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2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419" y="1826048"/>
            <a:ext cx="10518338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418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0EFEF-2CAD-4A38-B183-5532D8FFC417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9652" y="6357822"/>
            <a:ext cx="4115872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2843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32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94"/>
          <p:cNvSpPr/>
          <p:nvPr userDrawn="1"/>
        </p:nvSpPr>
        <p:spPr bwMode="white">
          <a:xfrm>
            <a:off x="324000" y="6537251"/>
            <a:ext cx="11545200" cy="3240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 userDrawn="1"/>
        </p:nvSpPr>
        <p:spPr bwMode="black">
          <a:xfrm>
            <a:off x="324000" y="6630039"/>
            <a:ext cx="3401577" cy="138499"/>
          </a:xfrm>
          <a:prstGeom prst="rect">
            <a:avLst/>
          </a:prstGeom>
          <a:noFill/>
        </p:spPr>
        <p:txBody>
          <a:bodyPr wrap="none" lIns="85730" tIns="0" rIns="0" bIns="0" rtlCol="0">
            <a:spAutoFit/>
          </a:bodyPr>
          <a:lstStyle/>
          <a:p>
            <a:pPr marL="133200" indent="-133200" algn="l">
              <a:buClr>
                <a:schemeClr val="bg1"/>
              </a:buClr>
              <a:buFont typeface="Arial" pitchFamily="34" charset="0"/>
              <a:buChar char="©"/>
              <a:tabLst/>
            </a:pPr>
            <a:r>
              <a:rPr lang="en-US" sz="900" noProof="0" dirty="0">
                <a:solidFill>
                  <a:schemeClr val="bg1"/>
                </a:solidFill>
              </a:rPr>
              <a:t>2016 SAP SE or an SAP affiliate company. All rights reserved.</a:t>
            </a:r>
          </a:p>
        </p:txBody>
      </p:sp>
      <p:sp>
        <p:nvSpPr>
          <p:cNvPr id="10" name="TextBox 9"/>
          <p:cNvSpPr txBox="1"/>
          <p:nvPr userDrawn="1"/>
        </p:nvSpPr>
        <p:spPr bwMode="black">
          <a:xfrm>
            <a:off x="11640519" y="6630039"/>
            <a:ext cx="227631" cy="138499"/>
          </a:xfrm>
          <a:prstGeom prst="rect">
            <a:avLst/>
          </a:prstGeom>
          <a:noFill/>
        </p:spPr>
        <p:txBody>
          <a:bodyPr wrap="none" lIns="0" tIns="0" rIns="85730" bIns="0" rtlCol="0">
            <a:spAutoFit/>
          </a:bodyPr>
          <a:lstStyle/>
          <a:p>
            <a:pPr marL="111525" indent="-111525" algn="r">
              <a:buClr>
                <a:schemeClr val="accent2"/>
              </a:buClr>
              <a:buFont typeface="Arial" pitchFamily="34" charset="0"/>
              <a:buNone/>
            </a:pPr>
            <a:fld id="{0BDC132A-5C91-4078-9777-31DA19A62E0A}" type="slidenum">
              <a:rPr lang="en-US" sz="900" baseline="0" noProof="0" smtClean="0">
                <a:solidFill>
                  <a:schemeClr val="bg1"/>
                </a:solidFill>
              </a:rPr>
              <a:pPr marL="111525" indent="-111525" algn="r">
                <a:buClr>
                  <a:schemeClr val="accent2"/>
                </a:buClr>
                <a:buFont typeface="Arial" pitchFamily="34" charset="0"/>
                <a:buNone/>
              </a:pPr>
              <a:t>‹#›</a:t>
            </a:fld>
            <a:endParaRPr lang="en-US" sz="900" noProof="0" dirty="0">
              <a:solidFill>
                <a:schemeClr val="bg1"/>
              </a:solidFill>
            </a:endParaRPr>
          </a:p>
        </p:txBody>
      </p:sp>
      <p:sp>
        <p:nvSpPr>
          <p:cNvPr id="11" name="Information_Classification"/>
          <p:cNvSpPr txBox="1"/>
          <p:nvPr userDrawn="1"/>
        </p:nvSpPr>
        <p:spPr>
          <a:xfrm>
            <a:off x="10718800" y="6623893"/>
            <a:ext cx="50013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900" b="0" i="0" u="none" kern="0" baseline="0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  <a:sym typeface="Arial" panose="020B0604020202020204" pitchFamily="34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77997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4" r:id="rId14"/>
  </p:sldLayoutIdLst>
  <p:hf sldNum="0" hdr="0" ftr="0" dt="0"/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63528F-7517-49F6-A62B-68EA3872F768}"/>
              </a:ext>
            </a:extLst>
          </p:cNvPr>
          <p:cNvSpPr/>
          <p:nvPr/>
        </p:nvSpPr>
        <p:spPr bwMode="gray">
          <a:xfrm>
            <a:off x="324000" y="162038"/>
            <a:ext cx="11545200" cy="568825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ru-RU" sz="2000" dirty="0"/>
              <a:t>			</a:t>
            </a:r>
            <a:br>
              <a:rPr lang="ru-RU" dirty="0"/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2078"/>
            <a:ext cx="11650530" cy="5944934"/>
          </a:xfrm>
        </p:spPr>
        <p:txBody>
          <a:bodyPr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для управления личными финансами</a:t>
            </a: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  Мацуев И.М.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Руководитель:    асс. Северинчик Н.А.				     	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0DD81-2FD7-4C5A-B58B-8FF0F815BC38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4000" y="1856509"/>
            <a:ext cx="1643345" cy="89592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41" y="5943251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8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222970"/>
            <a:ext cx="10518338" cy="1325870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Разработка. Блок-схема алгоритма создания транзакции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7332EC1-4833-40A4-A7A4-DE051C2BE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08" y="1548840"/>
            <a:ext cx="7658328" cy="48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222970"/>
            <a:ext cx="10518338" cy="1325870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Разработка. Блок-схема алгоритма создания перевода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8320AA9-5E41-4657-A437-08BA843BA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40" y="1696908"/>
            <a:ext cx="6485663" cy="47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222970"/>
            <a:ext cx="10518338" cy="1325870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Разработка. Диаграмма вариантов использования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DAAD311-EBDA-4270-B97C-81BC44E51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31" y="1533319"/>
            <a:ext cx="4999144" cy="48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49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222970"/>
            <a:ext cx="10518338" cy="1325870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Разработка. Скриншоты готового приложения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2950DA-8B07-49F5-ADCE-56617D9B0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35" y="1660940"/>
            <a:ext cx="9528903" cy="459322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023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222970"/>
            <a:ext cx="10518338" cy="1325870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Разработка. Скриншоты готового приложения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43331ED-3BA9-4DD3-94D0-77558996C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45" y="1625600"/>
            <a:ext cx="9640499" cy="45968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7499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6634" y="64341"/>
            <a:ext cx="11170702" cy="132587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-105433" y="1051339"/>
            <a:ext cx="11942020" cy="6191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+mn-lt"/>
              </a:rPr>
              <a:t>	Этап тестирования проходил с использованием как ручного тестирования, так и с разработкой юнит-тестов.</a:t>
            </a:r>
          </a:p>
          <a:p>
            <a:pPr marL="457200" algn="just"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+mn-lt"/>
              </a:rPr>
              <a:t>	Для ручного тестирования были проведены сценарии регистрации и входа в аккаунт, а также создание транзакции и перевода между кошельками.</a:t>
            </a:r>
          </a:p>
          <a:p>
            <a:pPr marL="457200" algn="just"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+mn-lt"/>
              </a:rPr>
              <a:t>	Всего было написано 77 юнит-тестов. Суммарное покрытие проекта составляет примерно 35% от семи с половиной тысяч строк кода. Здесь стоит отметить, что тесты были написаны для всех сервисов приложения для различных сценариев их использования. Сервисы в данном случае являются по сути ядром проекта и большинство неисправностей возникает именно здесь. Покрыв тестами именно эту часть проекта, риск возникновения неисправности в приложении  становится намного ниже.</a:t>
            </a:r>
          </a:p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938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138" y="212810"/>
            <a:ext cx="11170702" cy="132587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UserDemo">
            <a:hlinkClick r:id="" action="ppaction://media"/>
            <a:extLst>
              <a:ext uri="{FF2B5EF4-FFF2-40B4-BE49-F238E27FC236}">
                <a16:creationId xmlns:a16="http://schemas.microsoft.com/office/drawing/2014/main" id="{9113B578-4C3C-4492-B60A-0A68155B0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5905" y="1294413"/>
            <a:ext cx="9463364" cy="514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138" y="212810"/>
            <a:ext cx="11170702" cy="1325870"/>
          </a:xfrm>
        </p:spPr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alesforceDemo">
            <a:hlinkClick r:id="" action="ppaction://media"/>
            <a:extLst>
              <a:ext uri="{FF2B5EF4-FFF2-40B4-BE49-F238E27FC236}">
                <a16:creationId xmlns:a16="http://schemas.microsoft.com/office/drawing/2014/main" id="{6B5ABD1C-92F2-4858-86E6-69D342F12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4879" y="1279877"/>
            <a:ext cx="8765416" cy="472487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628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Экономическое обоснование цены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4682237-77A0-44D0-9417-EF0B0DFFA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556417"/>
              </p:ext>
            </p:extLst>
          </p:nvPr>
        </p:nvGraphicFramePr>
        <p:xfrm>
          <a:off x="1792613" y="1806433"/>
          <a:ext cx="8130118" cy="3977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401648">
                  <a:extLst>
                    <a:ext uri="{9D8B030D-6E8A-4147-A177-3AD203B41FA5}">
                      <a16:colId xmlns:a16="http://schemas.microsoft.com/office/drawing/2014/main" val="4026991211"/>
                    </a:ext>
                  </a:extLst>
                </a:gridCol>
                <a:gridCol w="1728470">
                  <a:extLst>
                    <a:ext uri="{9D8B030D-6E8A-4147-A177-3AD203B41FA5}">
                      <a16:colId xmlns:a16="http://schemas.microsoft.com/office/drawing/2014/main" val="3685198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Наименование показателя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Значение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62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Время разработки, мес.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095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 программистов, чел.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73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Зарплата с отчислениями, руб.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8346,24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Расходы на материалы, оплату машинного времени, прочие, руб.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50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Накладные расходы, руб.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27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Себестоимость разработки программного средства, руб.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19 881,5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1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Расходы на сопровождение и адаптацию, руб.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3379,86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700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Полная себестоимость, руб.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23 260,86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907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Цена аналога, руб.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755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97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31186" y="1691080"/>
            <a:ext cx="10518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В ходе выполнения дипломного проекта было разработано веб-приложение для управления личными финансами.</a:t>
            </a:r>
          </a:p>
          <a:p>
            <a:r>
              <a:rPr lang="ru-RU" dirty="0"/>
              <a:t>	Пользование данным приложением не составит труда для пользователя любого возраста, так как оно имеет удобный и понятный интерфейс. Данное приложение соответствует поставленной задаче и отвечает всем требованиям, необходимым для его использования.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6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ru-RU" b="0" dirty="0"/>
          </a:p>
          <a:p>
            <a:pPr marL="0" indent="0">
              <a:buNone/>
            </a:pPr>
            <a:r>
              <a:rPr lang="ru-RU" b="0" dirty="0"/>
              <a:t>			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24000" y="6561351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38419" y="1501943"/>
            <a:ext cx="10909724" cy="3573640"/>
          </a:xfrm>
          <a:prstGeom prst="rect">
            <a:avLst/>
          </a:prstGeom>
        </p:spPr>
        <p:txBody>
          <a:bodyPr>
            <a:norm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Необходимость разработки программного средства обусловлена ростом уровня жизни людей, что создает проблемы по части мониторинга и фильтрации источников доходов и расходов людей.</a:t>
            </a:r>
          </a:p>
          <a:p>
            <a:pPr marL="0" indent="0">
              <a:buNone/>
            </a:pPr>
            <a:r>
              <a:rPr lang="ru-RU" dirty="0"/>
              <a:t>Чтобы решить данную проблему было разработано веб-приложение, которое поможет пользователям фиксировать их траты и прибыль.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515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63528F-7517-49F6-A62B-68EA3872F768}"/>
              </a:ext>
            </a:extLst>
          </p:cNvPr>
          <p:cNvSpPr/>
          <p:nvPr/>
        </p:nvSpPr>
        <p:spPr bwMode="gray">
          <a:xfrm>
            <a:off x="324000" y="162038"/>
            <a:ext cx="11545200" cy="568825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ru-RU" sz="2000" dirty="0"/>
              <a:t>			</a:t>
            </a:r>
            <a:br>
              <a:rPr lang="ru-RU" dirty="0"/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2078"/>
            <a:ext cx="11650530" cy="5944934"/>
          </a:xfrm>
        </p:spPr>
        <p:txBody>
          <a:bodyPr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для управления личными финансами</a:t>
            </a: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  Мацуев И.М.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Руководитель:    асс. Северинчик Н.А.				     	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0DD81-2FD7-4C5A-B58B-8FF0F815BC38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4000" y="1856509"/>
            <a:ext cx="1643345" cy="89592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41" y="5943251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95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58589" y="1504948"/>
            <a:ext cx="4898107" cy="205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16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 качестве одного из прототипов было выбрано приложение </a:t>
            </a:r>
            <a:r>
              <a:rPr lang="ru-RU" sz="16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MoneyLover</a:t>
            </a:r>
            <a:r>
              <a:rPr lang="ru-RU" sz="16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600" i="1" dirty="0">
                <a:latin typeface="+mn-lt"/>
                <a:cs typeface="Times New Roman" panose="02020603050405020304" pitchFamily="18" charset="0"/>
              </a:rPr>
              <a:t>MoneyLover</a:t>
            </a:r>
            <a:r>
              <a:rPr lang="ru-RU" sz="16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охватывает практически все возможные сценарии управления финансами, от планирования средств до регистрации кредита или долга.</a:t>
            </a:r>
            <a:r>
              <a:rPr lang="en-US" sz="16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Существуют версии приложения для всех платформ, включая веб-версию.</a:t>
            </a:r>
            <a:endParaRPr lang="en-US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9D9E-4547-4ECC-93C9-0E17B19B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053" y="1504948"/>
            <a:ext cx="4898106" cy="32988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52490-D6B8-44A4-B6AA-75407AA2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463" y="3246782"/>
            <a:ext cx="5111369" cy="318935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Прямоугольник 2">
            <a:extLst>
              <a:ext uri="{FF2B5EF4-FFF2-40B4-BE49-F238E27FC236}">
                <a16:creationId xmlns:a16="http://schemas.microsoft.com/office/drawing/2014/main" id="{57CF7BD7-EE16-4E50-8F6C-E801746CD340}"/>
              </a:ext>
            </a:extLst>
          </p:cNvPr>
          <p:cNvSpPr/>
          <p:nvPr/>
        </p:nvSpPr>
        <p:spPr>
          <a:xfrm>
            <a:off x="358588" y="3603211"/>
            <a:ext cx="5004125" cy="205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16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Другим прототипом было выбрано прложение </a:t>
            </a:r>
            <a:r>
              <a:rPr lang="ru-RU" sz="16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Spendee. </a:t>
            </a:r>
            <a:r>
              <a:rPr lang="ru-RU" sz="16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Оно выделяется на фоне остальных аналогов красивым интерфейсом и хорошим </a:t>
            </a:r>
            <a:r>
              <a:rPr lang="en-US" sz="16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UX</a:t>
            </a:r>
            <a:r>
              <a:rPr lang="ru-RU" sz="16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дизайном. Также здесь есть возможность привязки банковского счёта для автоматического заполнения транзакций по ним, а также вести совместный бюджет с другими пользователями.</a:t>
            </a:r>
            <a:endParaRPr lang="en-US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7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dirty="0"/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85072" y="1843478"/>
            <a:ext cx="11545200" cy="525649"/>
          </a:xfrm>
        </p:spPr>
        <p:txBody>
          <a:bodyPr>
            <a:normAutofit fontScale="92500"/>
          </a:bodyPr>
          <a:lstStyle/>
          <a:p>
            <a:pPr marL="109728" indent="0" algn="just">
              <a:buNone/>
            </a:pPr>
            <a:r>
              <a:rPr lang="ru-RU" sz="2800" dirty="0"/>
              <a:t>	Разработка и описание приложения для управления личными финансами</a:t>
            </a:r>
          </a:p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38419" y="2475176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Текст 2"/>
          <p:cNvSpPr txBox="1">
            <a:spLocks/>
          </p:cNvSpPr>
          <p:nvPr/>
        </p:nvSpPr>
        <p:spPr>
          <a:xfrm>
            <a:off x="673390" y="3595757"/>
            <a:ext cx="10848394" cy="2867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8056" algn="just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архитектуру базы данных; </a:t>
            </a:r>
          </a:p>
          <a:p>
            <a:pPr indent="448056" algn="just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регистрацию пользователя; </a:t>
            </a:r>
          </a:p>
          <a:p>
            <a:pPr indent="448056" algn="just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возможность восстановления доступа к аккаунту пользователя; </a:t>
            </a:r>
          </a:p>
          <a:p>
            <a:pPr indent="448056" algn="just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авторизацию пользователя; </a:t>
            </a:r>
          </a:p>
          <a:p>
            <a:pPr indent="448056" algn="just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возможность отправки отзывов о приложении; </a:t>
            </a:r>
          </a:p>
          <a:p>
            <a:pPr indent="448056" algn="just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регистрацию одиночных и повторяющихся денежных транзакций пользователя; </a:t>
            </a:r>
          </a:p>
          <a:p>
            <a:pPr indent="448056" algn="just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создание и управление кошельками и категориями транзакций; </a:t>
            </a:r>
          </a:p>
          <a:p>
            <a:pPr indent="448056" algn="just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визуализацию статистики транзакций пользователя за заданный период времени; </a:t>
            </a:r>
          </a:p>
          <a:p>
            <a:pPr indent="448056" algn="just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механизм оповещения пользователя в приложении; </a:t>
            </a:r>
          </a:p>
          <a:p>
            <a:pPr indent="448056" algn="just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обеспечить возможность настройки работы приложения пользователя; </a:t>
            </a:r>
          </a:p>
          <a:p>
            <a:pPr indent="448056" algn="just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сбор и визуализацию статистики использования приложения пользователями. </a:t>
            </a:r>
          </a:p>
          <a:p>
            <a:pPr marL="109728" indent="448056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8056" algn="just">
              <a:lnSpc>
                <a:spcPct val="100000"/>
              </a:lnSpc>
              <a:spcBef>
                <a:spcPts val="0"/>
              </a:spcBef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61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и средства разработки 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6940410"/>
              </p:ext>
            </p:extLst>
          </p:nvPr>
        </p:nvGraphicFramePr>
        <p:xfrm>
          <a:off x="1469028" y="1864961"/>
          <a:ext cx="8973685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9461">
                  <a:extLst>
                    <a:ext uri="{9D8B030D-6E8A-4147-A177-3AD203B41FA5}">
                      <a16:colId xmlns:a16="http://schemas.microsoft.com/office/drawing/2014/main" val="61438817"/>
                    </a:ext>
                  </a:extLst>
                </a:gridCol>
                <a:gridCol w="132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Технология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ASP.NET 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Платформа для разработки веб-приложений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ru-RU" dirty="0"/>
                        <a:t>5.0.203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</a:t>
                      </a:r>
                      <a:r>
                        <a:rPr lang="en-US" dirty="0"/>
                        <a:t>C#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ООП ЯП доступный для </a:t>
                      </a:r>
                      <a:r>
                        <a:rPr lang="en-US" dirty="0"/>
                        <a:t>ASP.NET </a:t>
                      </a:r>
                      <a:r>
                        <a:rPr lang="ru-RU" dirty="0"/>
                        <a:t>платформы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Microsoft SQL Server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Реляционная база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ru-RU" dirty="0"/>
                        <a:t>14.0.3370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64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GraphQL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Язык запросов, использующийся как альтернатива </a:t>
                      </a:r>
                      <a:r>
                        <a:rPr lang="en-US" dirty="0"/>
                        <a:t>REST</a:t>
                      </a:r>
                      <a:r>
                        <a:rPr lang="ru-RU" dirty="0"/>
                        <a:t> подходу для построения </a:t>
                      </a:r>
                      <a:r>
                        <a:rPr lang="en-US" dirty="0"/>
                        <a:t>WEB API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June 2018 Release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React JS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Библиотека для написания веб-интерфейсов на языке </a:t>
                      </a:r>
                      <a:r>
                        <a:rPr lang="en-US" dirty="0"/>
                        <a:t>JavaScript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16.14.0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Salesforce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CRM </a:t>
                      </a:r>
                      <a:r>
                        <a:rPr lang="ru-RU" dirty="0"/>
                        <a:t>система, платформа для разработки приложений на базе </a:t>
                      </a:r>
                      <a:r>
                        <a:rPr lang="en-US" dirty="0"/>
                        <a:t>CRM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21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096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Язык программирования </a:t>
                      </a:r>
                      <a:r>
                        <a:rPr lang="en-US" dirty="0"/>
                        <a:t>Apex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ООП ЯП для разработки серверной логики для платформы </a:t>
                      </a:r>
                      <a:r>
                        <a:rPr lang="en-US" dirty="0"/>
                        <a:t>Salesforce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v51.0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517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214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304250"/>
            <a:ext cx="10518338" cy="132587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1437268"/>
            <a:ext cx="12051531" cy="452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Проект будет состоять из трех основных частей: серверная часть, клиентская часть и </a:t>
            </a:r>
            <a:r>
              <a:rPr lang="en-US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Salesforce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организация.</a:t>
            </a:r>
            <a:endParaRPr lang="en-US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Серверная часть будет разработа с помощью </a:t>
            </a:r>
            <a:r>
              <a:rPr lang="en-US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ASP.NET Core 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на языке </a:t>
            </a:r>
            <a:r>
              <a:rPr lang="en-US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C#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Взаимодействовать сервер будет с реляционной базой данных </a:t>
            </a:r>
            <a:r>
              <a:rPr lang="en-US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Microsoft SQL Server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Клиентская часть будет выполнена с библиотекой </a:t>
            </a:r>
            <a:r>
              <a:rPr lang="en-US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React.</a:t>
            </a:r>
          </a:p>
          <a:p>
            <a:pPr marL="4572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Salesforce 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организация в свою очередь будет использоваться для построения отчетов по накопленным данным пользователей, а также будет предоставлять возможность</a:t>
            </a:r>
            <a:r>
              <a:rPr lang="en-US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обработки запросов от клиентов</a:t>
            </a:r>
            <a:r>
              <a:rPr lang="ru-RU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i="1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Сервер будет предоставлять программный веб-интерфейс с помощью языка запросов </a:t>
            </a:r>
            <a:r>
              <a:rPr lang="ru-RU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GraphQL.</a:t>
            </a:r>
          </a:p>
          <a:p>
            <a:pPr marL="4572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Общение</a:t>
            </a:r>
            <a:r>
              <a:rPr lang="ru-RU" sz="2000" baseline="-25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000" baseline="-25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Salesforce</a:t>
            </a:r>
            <a:r>
              <a:rPr lang="ru-RU" sz="2000" i="1" baseline="-25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организацией</a:t>
            </a:r>
            <a:r>
              <a:rPr lang="ru-RU" sz="2000" baseline="-25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будет происходить с помощью стандартного </a:t>
            </a:r>
            <a:r>
              <a:rPr lang="ru-RU" sz="20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Salesforce REST API.</a:t>
            </a:r>
            <a:endParaRPr lang="en-US" sz="2000" i="1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2">
            <a:extLst>
              <a:ext uri="{FF2B5EF4-FFF2-40B4-BE49-F238E27FC236}">
                <a16:creationId xmlns:a16="http://schemas.microsoft.com/office/drawing/2014/main" id="{E48312C7-7346-4244-A5DD-E566F669993A}"/>
              </a:ext>
            </a:extLst>
          </p:cNvPr>
          <p:cNvSpPr/>
          <p:nvPr/>
        </p:nvSpPr>
        <p:spPr>
          <a:xfrm>
            <a:off x="-168094" y="4382051"/>
            <a:ext cx="12051531" cy="558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2000" i="1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42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304250"/>
            <a:ext cx="10739564" cy="132587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Схема базы данных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1409147"/>
            <a:ext cx="12051531" cy="558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2800" i="1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EB341D1-8645-4521-97EF-D65F3418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93" y="1243438"/>
            <a:ext cx="6556251" cy="51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8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222970"/>
            <a:ext cx="10518338" cy="1325870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489444" y="1225228"/>
            <a:ext cx="11406590" cy="532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Для построения </a:t>
            </a:r>
            <a:r>
              <a:rPr lang="en-US" sz="2800" i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GraphQL</a:t>
            </a:r>
            <a:r>
              <a:rPr lang="en-US" sz="28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Web API </a:t>
            </a: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на </a:t>
            </a:r>
            <a:r>
              <a:rPr lang="en-US" sz="28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ASP.NET Core </a:t>
            </a: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был выбран пакет </a:t>
            </a:r>
            <a:r>
              <a:rPr lang="en-US" sz="2800" i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HotChocolate</a:t>
            </a: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т.к. он хорошо документирован и удобен при разработке</a:t>
            </a:r>
            <a:r>
              <a:rPr lang="en-US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Для взаимодействия с базой данных использовался </a:t>
            </a:r>
            <a:r>
              <a:rPr lang="en-US" sz="2800" i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Entity Framework</a:t>
            </a:r>
            <a:r>
              <a:rPr lang="en-US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Таким образом была разработана архитектура, при которой из любого </a:t>
            </a:r>
            <a:r>
              <a:rPr lang="en-US" sz="2800" i="1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GraphQL</a:t>
            </a:r>
            <a:r>
              <a:rPr lang="en-US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резолвера можно вызвать нужный сервис и репозиторий, при этом завязываясь на абстрактные типы. Пример такого взаимодействия представлен в виде диаграммы классов на следующем слайде.</a:t>
            </a:r>
          </a:p>
        </p:txBody>
      </p:sp>
    </p:spTree>
    <p:extLst>
      <p:ext uri="{BB962C8B-B14F-4D97-AF65-F5344CB8AC3E}">
        <p14:creationId xmlns:p14="http://schemas.microsoft.com/office/powerpoint/2010/main" val="338448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222970"/>
            <a:ext cx="10518338" cy="1325870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Разработка. Диаграмма классов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receipt, screenshot, document&#10;&#10;Description automatically generated">
            <a:extLst>
              <a:ext uri="{FF2B5EF4-FFF2-40B4-BE49-F238E27FC236}">
                <a16:creationId xmlns:a16="http://schemas.microsoft.com/office/drawing/2014/main" id="{363C400A-0032-4F82-895C-1BF0AE5A3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49" y="1192351"/>
            <a:ext cx="7540781" cy="534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497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242"/>
      </a:accent1>
      <a:accent2>
        <a:srgbClr val="757070"/>
      </a:accent2>
      <a:accent3>
        <a:srgbClr val="A5A5A5"/>
      </a:accent3>
      <a:accent4>
        <a:srgbClr val="FF0101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13853</TotalTime>
  <Words>957</Words>
  <Application>Microsoft Office PowerPoint</Application>
  <PresentationFormat>Custom</PresentationFormat>
  <Paragraphs>121</Paragraphs>
  <Slides>20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Times New Roman</vt:lpstr>
      <vt:lpstr>wingdings</vt:lpstr>
      <vt:lpstr>wingdings</vt:lpstr>
      <vt:lpstr>Тема Office</vt:lpstr>
      <vt:lpstr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программной инженерии    Тема дипломного проекта:  «Веб-приложение для управления личными финансами»              Дипломник:       Мацуев И.М.                                   Руководитель:    асс. Северинчик Н.А.                                                        </vt:lpstr>
      <vt:lpstr>Актуальность</vt:lpstr>
      <vt:lpstr>Прототипы и аналоги</vt:lpstr>
      <vt:lpstr>Цель дипломного проекта</vt:lpstr>
      <vt:lpstr>Используемые технологии и средства разработки </vt:lpstr>
      <vt:lpstr>Проектирование</vt:lpstr>
      <vt:lpstr>Проектирование. Схема базы данных</vt:lpstr>
      <vt:lpstr>Разработка</vt:lpstr>
      <vt:lpstr>Разработка. Диаграмма классов</vt:lpstr>
      <vt:lpstr>Разработка. Блок-схема алгоритма создания транзакции</vt:lpstr>
      <vt:lpstr>Разработка. Блок-схема алгоритма создания перевода</vt:lpstr>
      <vt:lpstr>Разработка. Диаграмма вариантов использования</vt:lpstr>
      <vt:lpstr>Разработка. Скриншоты готового приложения</vt:lpstr>
      <vt:lpstr>Разработка. Скриншоты готового приложения</vt:lpstr>
      <vt:lpstr>Тестирование</vt:lpstr>
      <vt:lpstr>Демонстрация проекта</vt:lpstr>
      <vt:lpstr>Демонстрация проекта</vt:lpstr>
      <vt:lpstr>Экономическое обоснование цены</vt:lpstr>
      <vt:lpstr>Заключение</vt:lpstr>
      <vt:lpstr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программной инженерии    Тема дипломного проекта:  «Веб-приложение для управления личными финансами»              Дипломник:       Мацуев И.М.                                   Руководитель:    асс. Северинчик Н.А.                                                        </vt:lpstr>
    </vt:vector>
  </TitlesOfParts>
  <Company>SAP Ariba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Ariba Supplier Management Innovation Overview</dc:title>
  <dc:creator>Lalitha Rajagopalan</dc:creator>
  <cp:keywords>2016/16:9/white</cp:keywords>
  <cp:lastModifiedBy>Ilya Matsuev</cp:lastModifiedBy>
  <cp:revision>718</cp:revision>
  <dcterms:created xsi:type="dcterms:W3CDTF">2015-10-08T14:10:57Z</dcterms:created>
  <dcterms:modified xsi:type="dcterms:W3CDTF">2021-06-13T11:27:49Z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-504340922</vt:i4>
  </property>
  <property fmtid="{D5CDD505-2E9C-101B-9397-08002B2CF9AE}" pid="3" name="_NewReviewCycle">
    <vt:lpwstr/>
  </property>
  <property fmtid="{D5CDD505-2E9C-101B-9397-08002B2CF9AE}" pid="4" name="_EmailSubject">
    <vt:lpwstr>SM breakout session</vt:lpwstr>
  </property>
  <property fmtid="{D5CDD505-2E9C-101B-9397-08002B2CF9AE}" pid="5" name="_AuthorEmail">
    <vt:lpwstr>maria.elena.gammon@sap.com</vt:lpwstr>
  </property>
  <property fmtid="{D5CDD505-2E9C-101B-9397-08002B2CF9AE}" pid="6" name="_AuthorEmailDisplayName">
    <vt:lpwstr>Gammon, Maria Elena</vt:lpwstr>
  </property>
  <property fmtid="{D5CDD505-2E9C-101B-9397-08002B2CF9AE}" pid="7" name="_PreviousAdHocReviewCycleID">
    <vt:i4>-156448419</vt:i4>
  </property>
  <property fmtid="{D5CDD505-2E9C-101B-9397-08002B2CF9AE}" pid="8" name="MSIP_Label_d2dc6f62-bb58-4b94-b6ca-9af54699d31b_Enabled">
    <vt:lpwstr>true</vt:lpwstr>
  </property>
  <property fmtid="{D5CDD505-2E9C-101B-9397-08002B2CF9AE}" pid="9" name="MSIP_Label_d2dc6f62-bb58-4b94-b6ca-9af54699d31b_SetDate">
    <vt:lpwstr>2021-05-29T20:46:47Z</vt:lpwstr>
  </property>
  <property fmtid="{D5CDD505-2E9C-101B-9397-08002B2CF9AE}" pid="10" name="MSIP_Label_d2dc6f62-bb58-4b94-b6ca-9af54699d31b_Method">
    <vt:lpwstr>Standard</vt:lpwstr>
  </property>
  <property fmtid="{D5CDD505-2E9C-101B-9397-08002B2CF9AE}" pid="11" name="MSIP_Label_d2dc6f62-bb58-4b94-b6ca-9af54699d31b_Name">
    <vt:lpwstr>d2dc6f62-bb58-4b94-b6ca-9af54699d31b</vt:lpwstr>
  </property>
  <property fmtid="{D5CDD505-2E9C-101B-9397-08002B2CF9AE}" pid="12" name="MSIP_Label_d2dc6f62-bb58-4b94-b6ca-9af54699d31b_SiteId">
    <vt:lpwstr>d7790549-8c35-40ea-ad75-954ac3e86be8</vt:lpwstr>
  </property>
  <property fmtid="{D5CDD505-2E9C-101B-9397-08002B2CF9AE}" pid="13" name="MSIP_Label_d2dc6f62-bb58-4b94-b6ca-9af54699d31b_ActionId">
    <vt:lpwstr>57357279-3661-4967-afa3-84110fecc082</vt:lpwstr>
  </property>
  <property fmtid="{D5CDD505-2E9C-101B-9397-08002B2CF9AE}" pid="14" name="MSIP_Label_d2dc6f62-bb58-4b94-b6ca-9af54699d31b_ContentBits">
    <vt:lpwstr>0</vt:lpwstr>
  </property>
</Properties>
</file>